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8" r:id="rId1"/>
  </p:sldMasterIdLst>
  <p:sldIdLst>
    <p:sldId id="256" r:id="rId2"/>
    <p:sldId id="308" r:id="rId3"/>
    <p:sldId id="309" r:id="rId4"/>
    <p:sldId id="313" r:id="rId5"/>
    <p:sldId id="314" r:id="rId6"/>
    <p:sldId id="315" r:id="rId7"/>
    <p:sldId id="320" r:id="rId8"/>
    <p:sldId id="31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94" autoAdjust="0"/>
    <p:restoredTop sz="94660"/>
  </p:normalViewPr>
  <p:slideViewPr>
    <p:cSldViewPr snapToGrid="0">
      <p:cViewPr varScale="1">
        <p:scale>
          <a:sx n="63" d="100"/>
          <a:sy n="63" d="100"/>
        </p:scale>
        <p:origin x="79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5223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948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687944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9087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0063942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029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22799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406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24918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2554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FF9F0C5-380F-41C2-899A-BAC0F0927E16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642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44571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763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8835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900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5689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8/29/2023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2041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  <p:sldLayoutId id="2147483681" r:id="rId13"/>
    <p:sldLayoutId id="2147483682" r:id="rId14"/>
    <p:sldLayoutId id="2147483683" r:id="rId15"/>
    <p:sldLayoutId id="214748368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pararoposicions.cat/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prepararoposicions.cat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servicioscumlaude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ecretaria@servicioscumlaude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servicioscumlaude.com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nfo@servicioscumlaude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462404" y="3042920"/>
            <a:ext cx="7766936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ca-ES" b="1" dirty="0"/>
              <a:t>PROCEDIMENT </a:t>
            </a:r>
            <a:br>
              <a:rPr lang="ca-ES" b="1" dirty="0"/>
            </a:br>
            <a:r>
              <a:rPr lang="ca-ES" b="1" dirty="0"/>
              <a:t>D’INSCRIPCIÓ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88173" y="4777379"/>
            <a:ext cx="8915399" cy="1126283"/>
          </a:xfrm>
        </p:spPr>
        <p:txBody>
          <a:bodyPr>
            <a:normAutofit/>
          </a:bodyPr>
          <a:lstStyle/>
          <a:p>
            <a:pPr algn="ctr"/>
            <a:r>
              <a:rPr lang="ca-ES" sz="2800" dirty="0">
                <a:latin typeface="Corbel" panose="020B0503020204020204" pitchFamily="34" charset="0"/>
              </a:rPr>
              <a:t>-</a:t>
            </a:r>
            <a:r>
              <a:rPr lang="ca-ES" sz="2800" b="1" dirty="0">
                <a:latin typeface="Corbel" panose="020B0503020204020204" pitchFamily="34" charset="0"/>
              </a:rPr>
              <a:t>CUM LAUDE ©</a:t>
            </a:r>
            <a:r>
              <a:rPr lang="ca-ES" sz="2800" dirty="0">
                <a:latin typeface="Corbel" panose="020B0503020204020204" pitchFamily="34" charset="0"/>
              </a:rPr>
              <a:t>-</a:t>
            </a:r>
          </a:p>
          <a:p>
            <a:pPr marL="0" indent="0" algn="ctr">
              <a:buNone/>
            </a:pPr>
            <a:r>
              <a:rPr lang="ca-ES" sz="2800" dirty="0">
                <a:latin typeface="Corbel" panose="020B0503020204020204" pitchFamily="34" charset="0"/>
                <a:hlinkClick r:id="rId2"/>
              </a:rPr>
              <a:t>https://prepararoposicions.cat</a:t>
            </a:r>
            <a:endParaRPr lang="ca-ES" sz="2800" dirty="0">
              <a:latin typeface="Corbel" panose="020B0503020204020204" pitchFamily="34" charset="0"/>
            </a:endParaRPr>
          </a:p>
          <a:p>
            <a:pPr algn="ctr"/>
            <a:endParaRPr lang="ca-ES" sz="2800" dirty="0">
              <a:latin typeface="Corbel" panose="020B0503020204020204" pitchFamily="34" charset="0"/>
            </a:endParaRPr>
          </a:p>
        </p:txBody>
      </p:sp>
      <p:pic>
        <p:nvPicPr>
          <p:cNvPr id="4" name="Imatge 1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3680" y="609600"/>
            <a:ext cx="1788160" cy="18897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361231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296" y="2143759"/>
            <a:ext cx="9118064" cy="41307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a-ES" sz="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3600" dirty="0">
              <a:latin typeface="Corbel" panose="020B0503020204020204" pitchFamily="34" charset="0"/>
            </a:endParaRPr>
          </a:p>
          <a:p>
            <a:pPr marL="514350" indent="-514350" algn="ctr">
              <a:buAutoNum type="arabicParenR"/>
            </a:pPr>
            <a:r>
              <a:rPr lang="ca-ES" sz="3200" b="1" dirty="0">
                <a:solidFill>
                  <a:schemeClr val="accent1"/>
                </a:solidFill>
                <a:latin typeface="Corbel" panose="020B0503020204020204" pitchFamily="34" charset="0"/>
              </a:rPr>
              <a:t>Emplenar la fitxa d’alumne amb totes les dades requerides</a:t>
            </a:r>
            <a:r>
              <a:rPr lang="ca-ES" sz="2800" b="1" dirty="0">
                <a:solidFill>
                  <a:schemeClr val="accent1"/>
                </a:solidFill>
                <a:latin typeface="Corbel" panose="020B0503020204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ca-ES" sz="2800" dirty="0">
                <a:latin typeface="Corbel" panose="020B0503020204020204" pitchFamily="34" charset="0"/>
              </a:rPr>
              <a:t>La podeu trobar al nostre web:</a:t>
            </a:r>
          </a:p>
          <a:p>
            <a:pPr marL="0" indent="0" algn="ctr">
              <a:buNone/>
            </a:pPr>
            <a:r>
              <a:rPr lang="ca-ES" sz="2800" dirty="0">
                <a:latin typeface="Corbel" panose="020B0503020204020204" pitchFamily="34" charset="0"/>
                <a:hlinkClick r:id="rId2"/>
              </a:rPr>
              <a:t>https://prepararoposicions.cat</a:t>
            </a: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dirty="0">
              <a:latin typeface="Corbel" panose="020B0503020204020204" pitchFamily="34" charset="0"/>
            </a:endParaRP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13016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63296" y="2143759"/>
            <a:ext cx="9118064" cy="4130771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endParaRPr lang="ca-ES" sz="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900" dirty="0">
              <a:latin typeface="Corbel" panose="020B0503020204020204" pitchFamily="34" charset="0"/>
            </a:endParaRPr>
          </a:p>
          <a:p>
            <a:pPr marL="514350" indent="-514350" algn="ctr">
              <a:buAutoNum type="arabicParenR" startAt="2"/>
            </a:pPr>
            <a:r>
              <a:rPr lang="ca-ES" sz="4200" b="1" dirty="0">
                <a:solidFill>
                  <a:schemeClr val="accent1"/>
                </a:solidFill>
                <a:latin typeface="Corbel" panose="020B0503020204020204" pitchFamily="34" charset="0"/>
              </a:rPr>
              <a:t>Fer el pagament</a:t>
            </a:r>
            <a:endParaRPr lang="ca-ES" sz="13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3300" dirty="0">
                <a:latin typeface="Corbel" panose="020B0503020204020204" pitchFamily="34" charset="0"/>
              </a:rPr>
              <a:t>Podeu fer el </a:t>
            </a:r>
            <a:r>
              <a:rPr lang="ca-ES" sz="3300" b="1" dirty="0">
                <a:latin typeface="Corbel" panose="020B0503020204020204" pitchFamily="34" charset="0"/>
              </a:rPr>
              <a:t>pagament en un o en dos terminis, </a:t>
            </a:r>
            <a:r>
              <a:rPr lang="ca-ES" sz="3300" dirty="0">
                <a:latin typeface="Corbel" panose="020B0503020204020204" pitchFamily="34" charset="0"/>
              </a:rPr>
              <a:t>fent una transferència o ingrés en el número de compte  següent:</a:t>
            </a:r>
          </a:p>
          <a:p>
            <a:pPr marL="0" indent="0" algn="ctr">
              <a:buNone/>
            </a:pPr>
            <a:endParaRPr lang="ca-ES" sz="11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es-ES" sz="3300" b="1" dirty="0">
                <a:latin typeface="Corbel" panose="020B0503020204020204" pitchFamily="34" charset="0"/>
              </a:rPr>
              <a:t>Servicios Integrales Cum Laude, SL</a:t>
            </a:r>
          </a:p>
          <a:p>
            <a:pPr marL="0" indent="0" algn="ctr">
              <a:buNone/>
            </a:pPr>
            <a:r>
              <a:rPr lang="ca-ES" sz="3300" dirty="0">
                <a:latin typeface="Corbel" panose="020B0503020204020204" pitchFamily="34" charset="0"/>
              </a:rPr>
              <a:t>CIF: B-66736448</a:t>
            </a:r>
          </a:p>
          <a:p>
            <a:pPr marL="0" indent="0" algn="ctr">
              <a:buNone/>
            </a:pPr>
            <a:r>
              <a:rPr lang="ca-ES" sz="3300" b="1" dirty="0">
                <a:latin typeface="Corbel" panose="020B0503020204020204" pitchFamily="34" charset="0"/>
              </a:rPr>
              <a:t>IBAN: ES47 0081 0310 3500 0179 5785</a:t>
            </a: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dirty="0">
              <a:latin typeface="Corbel" panose="020B0503020204020204" pitchFamily="34" charset="0"/>
            </a:endParaRP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6565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968" y="2032001"/>
            <a:ext cx="9189184" cy="449072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ca-ES" sz="400" dirty="0">
              <a:latin typeface="Corbel" panose="020B0503020204020204" pitchFamily="34" charset="0"/>
            </a:endParaRPr>
          </a:p>
          <a:p>
            <a:pPr marL="742950" indent="-742950" algn="ctr">
              <a:buFont typeface="+mj-lt"/>
              <a:buAutoNum type="arabicParenR" startAt="3"/>
            </a:pPr>
            <a:r>
              <a:rPr lang="ca-ES" sz="4600" b="1" dirty="0">
                <a:solidFill>
                  <a:schemeClr val="accent1"/>
                </a:solidFill>
                <a:latin typeface="Corbel" panose="020B0503020204020204" pitchFamily="34" charset="0"/>
              </a:rPr>
              <a:t>Enviament de la documentació</a:t>
            </a:r>
            <a:endParaRPr lang="ca-ES" sz="46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3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3100" dirty="0">
                <a:latin typeface="Corbel" panose="020B0503020204020204" pitchFamily="34" charset="0"/>
              </a:rPr>
              <a:t>La inscripció en el curs es produirà</a:t>
            </a:r>
            <a:r>
              <a:rPr lang="ca-ES" sz="2800" dirty="0">
                <a:latin typeface="Corbel" panose="020B0503020204020204" pitchFamily="34" charset="0"/>
              </a:rPr>
              <a:t>...</a:t>
            </a:r>
          </a:p>
          <a:p>
            <a:pPr marL="0" indent="0" algn="ctr">
              <a:buNone/>
            </a:pPr>
            <a:r>
              <a:rPr lang="ca-ES" sz="3400" b="1" dirty="0">
                <a:latin typeface="Corbel" panose="020B0503020204020204" pitchFamily="34" charset="0"/>
              </a:rPr>
              <a:t>Quan envieu la fitxa d’alumne/-a emplenada, el justificant del pagament i la documentació acreditativa dels descomptes gaudits en la tarifa, si opteu pel pagament sencer o a dos terminis</a:t>
            </a:r>
            <a:r>
              <a:rPr lang="ca-ES" sz="2800" dirty="0">
                <a:latin typeface="Corbel" panose="020B0503020204020204" pitchFamily="34" charset="0"/>
              </a:rPr>
              <a:t> (intenteu fer tots els passos el mateix dia).</a:t>
            </a:r>
          </a:p>
          <a:p>
            <a:pPr marL="0" indent="0" algn="ctr">
              <a:buNone/>
            </a:pPr>
            <a:r>
              <a:rPr lang="ca-ES" sz="2800" b="1" dirty="0">
                <a:latin typeface="Corbel" panose="020B0503020204020204" pitchFamily="34" charset="0"/>
              </a:rPr>
              <a:t>Caldrà enviar tot a</a:t>
            </a:r>
            <a:r>
              <a:rPr lang="ca-ES" sz="2800" dirty="0">
                <a:latin typeface="Corbel" panose="020B0503020204020204" pitchFamily="34" charset="0"/>
              </a:rPr>
              <a:t>: </a:t>
            </a:r>
            <a:r>
              <a:rPr lang="ca-ES" sz="3400" dirty="0">
                <a:latin typeface="Corbel" panose="020B0503020204020204" pitchFamily="34" charset="0"/>
                <a:hlinkClick r:id="rId2"/>
              </a:rPr>
              <a:t>info@servicioscumlaude.com</a:t>
            </a:r>
            <a:endParaRPr lang="ca-ES" sz="34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dirty="0">
              <a:latin typeface="Corbel" panose="020B0503020204020204" pitchFamily="34" charset="0"/>
            </a:endParaRP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5622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968" y="2143759"/>
            <a:ext cx="9189184" cy="413077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ca-ES" sz="4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b="1" dirty="0">
              <a:solidFill>
                <a:schemeClr val="accent1"/>
              </a:solidFill>
              <a:latin typeface="Corbel" panose="020B0503020204020204" pitchFamily="34" charset="0"/>
            </a:endParaRPr>
          </a:p>
          <a:p>
            <a:pPr marL="742950" indent="-742950" algn="ctr">
              <a:buFont typeface="+mj-lt"/>
              <a:buAutoNum type="arabicParenR" startAt="3"/>
            </a:pPr>
            <a:r>
              <a:rPr lang="ca-ES" sz="3600" b="1" dirty="0">
                <a:solidFill>
                  <a:schemeClr val="accent1"/>
                </a:solidFill>
                <a:latin typeface="Corbel" panose="020B0503020204020204" pitchFamily="34" charset="0"/>
              </a:rPr>
              <a:t>Enviament de la documentació</a:t>
            </a:r>
            <a:endParaRPr lang="ca-ES" sz="36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2800" dirty="0">
                <a:latin typeface="Corbel" panose="020B0503020204020204" pitchFamily="34" charset="0"/>
              </a:rPr>
              <a:t>Si teniu problemes per emplenar la fitxa a través del web, podeu sol·licitar ajuda al correu electrònic: </a:t>
            </a:r>
          </a:p>
          <a:p>
            <a:pPr marL="0" indent="0" algn="ctr">
              <a:buNone/>
            </a:pPr>
            <a:r>
              <a:rPr lang="ca-ES" sz="3200" b="1" dirty="0">
                <a:latin typeface="Corbel" panose="020B0503020204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secretaria@servicioscumlaude.com</a:t>
            </a:r>
            <a:endParaRPr lang="ca-ES" sz="3200" b="1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11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dirty="0">
              <a:latin typeface="Corbel" panose="020B0503020204020204" pitchFamily="34" charset="0"/>
            </a:endParaRP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5863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968" y="1991359"/>
            <a:ext cx="9189184" cy="486664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endParaRPr lang="ca-ES" sz="4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5100" b="1" dirty="0">
                <a:latin typeface="Corbel" panose="020B0503020204020204" pitchFamily="34" charset="0"/>
              </a:rPr>
              <a:t>Comprovada la inscripció, se us facilitaran les claus d’accés a la plataforma online al correu assenyalat a tal efecte a la fitxa d’inscripció a partir de la data indicada a la publicitat del curs </a:t>
            </a:r>
            <a:r>
              <a:rPr lang="ca-ES" sz="3600" dirty="0">
                <a:latin typeface="Corbel" panose="020B0503020204020204" pitchFamily="34" charset="0"/>
              </a:rPr>
              <a:t>(si ja teniu accés a una plataforma, se us donarà directament accés a la nova plataforma o curs, quan sigui procedent, i podreu accedir amb les mateixes contrasenyes)</a:t>
            </a:r>
          </a:p>
          <a:p>
            <a:pPr marL="0" indent="0" algn="ctr">
              <a:buNone/>
            </a:pPr>
            <a:r>
              <a:rPr lang="ca-ES" sz="5100" b="1" dirty="0">
                <a:latin typeface="Corbel" panose="020B0503020204020204" pitchFamily="34" charset="0"/>
              </a:rPr>
              <a:t>Quan el pagament es realitzi en dos terminis, s’haurà d’enviar justificant del pagament del segon termini, dins del termini establert, al correu</a:t>
            </a:r>
            <a:r>
              <a:rPr lang="ca-ES" sz="5100" dirty="0">
                <a:latin typeface="Corbel" panose="020B0503020204020204" pitchFamily="34" charset="0"/>
              </a:rPr>
              <a:t>:</a:t>
            </a:r>
          </a:p>
          <a:p>
            <a:pPr marL="0" indent="0" algn="ctr">
              <a:buNone/>
            </a:pPr>
            <a:r>
              <a:rPr lang="ca-ES" sz="5100" dirty="0">
                <a:latin typeface="Corbel" panose="020B0503020204020204" pitchFamily="34" charset="0"/>
                <a:hlinkClick r:id="rId2"/>
              </a:rPr>
              <a:t>info@servicioscumlaude.com</a:t>
            </a:r>
            <a:endParaRPr lang="ca-ES" sz="51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7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5100" dirty="0">
                <a:latin typeface="Corbel" panose="020B0503020204020204" pitchFamily="34" charset="0"/>
              </a:rPr>
              <a:t>(</a:t>
            </a:r>
            <a:r>
              <a:rPr lang="ca-ES" sz="5100" b="1" dirty="0">
                <a:solidFill>
                  <a:schemeClr val="accent1"/>
                </a:solidFill>
                <a:latin typeface="Corbel" panose="020B0503020204020204" pitchFamily="34" charset="0"/>
              </a:rPr>
              <a:t>MOLT IMPORTANT</a:t>
            </a:r>
            <a:r>
              <a:rPr lang="ca-ES" sz="5100" dirty="0">
                <a:latin typeface="Corbel" panose="020B0503020204020204" pitchFamily="34" charset="0"/>
              </a:rPr>
              <a:t>: en funció de la configuració del vostre correu electrònic, el correu amb les claus d’accés als cursos pot anar a parar al correu brossa / SPAM. En cas de no rebre el correu, comproveu que no estigui allà i si no envieu un correu a: </a:t>
            </a:r>
            <a:r>
              <a:rPr lang="ca-ES" sz="5100" dirty="0">
                <a:latin typeface="Corbel" panose="020B0503020204020204" pitchFamily="34" charset="0"/>
                <a:hlinkClick r:id="rId2"/>
              </a:rPr>
              <a:t>info@servicioscumlaude.com</a:t>
            </a:r>
            <a:r>
              <a:rPr lang="ca-ES" sz="5100" dirty="0">
                <a:latin typeface="Corbel" panose="020B0503020204020204" pitchFamily="34" charset="0"/>
              </a:rPr>
              <a:t>).</a:t>
            </a:r>
          </a:p>
          <a:p>
            <a:pPr marL="0" indent="0" algn="ctr">
              <a:buNone/>
            </a:pPr>
            <a:endParaRPr lang="ca-ES" sz="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11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11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dirty="0">
              <a:latin typeface="Corbel" panose="020B0503020204020204" pitchFamily="34" charset="0"/>
            </a:endParaRP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6305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8280" y="2052320"/>
            <a:ext cx="9596120" cy="480568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ca-ES" sz="4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5100" b="1" dirty="0">
                <a:solidFill>
                  <a:schemeClr val="accent1"/>
                </a:solidFill>
                <a:latin typeface="Corbel" panose="020B0503020204020204" pitchFamily="34" charset="0"/>
              </a:rPr>
              <a:t>NOTA IMPORTANT</a:t>
            </a:r>
          </a:p>
          <a:p>
            <a:pPr marL="0" indent="0" algn="ctr">
              <a:buNone/>
            </a:pPr>
            <a:endParaRPr lang="ca-ES" sz="600" b="1" dirty="0">
              <a:solidFill>
                <a:schemeClr val="accent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Degut a les característiques dels cursos oferts, </a:t>
            </a:r>
            <a:r>
              <a:rPr lang="ca-ES" sz="3000" noProof="1">
                <a:solidFill>
                  <a:schemeClr val="tx1"/>
                </a:solidFill>
                <a:latin typeface="Corbel" panose="020B0503020204020204" pitchFamily="34" charset="0"/>
              </a:rPr>
              <a:t>Servicios Integrales </a:t>
            </a:r>
            <a:r>
              <a:rPr lang="ca-ES" sz="3000" b="1" noProof="1">
                <a:solidFill>
                  <a:schemeClr val="tx1"/>
                </a:solidFill>
                <a:latin typeface="Corbel" panose="020B0503020204020204" pitchFamily="34" charset="0"/>
              </a:rPr>
              <a:t>CUM LAUDE</a:t>
            </a:r>
            <a:r>
              <a:rPr lang="ca-ES" sz="3000" noProof="1">
                <a:solidFill>
                  <a:schemeClr val="tx1"/>
                </a:solidFill>
                <a:latin typeface="Corbel" panose="020B0503020204020204" pitchFamily="34" charset="0"/>
              </a:rPr>
              <a:t>, SL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no retornarà les quanties abonades en concepte d’inscripció en els seus cursos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ca-ES" sz="3000" b="1" u="sng" dirty="0">
                <a:solidFill>
                  <a:schemeClr val="tx1"/>
                </a:solidFill>
                <a:latin typeface="Corbel" panose="020B0503020204020204" pitchFamily="34" charset="0"/>
              </a:rPr>
              <a:t>llevat que es produeixi l’anul·lació d’un curs per manca del nombre d’alumnes mínim per poder iniciar-lo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</a:p>
          <a:p>
            <a:pPr marL="0" indent="0" algn="ctr">
              <a:buNone/>
            </a:pP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No es retornarà l’import dels cursos que ja estiguin començats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. </a:t>
            </a: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Excepcionalment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, </a:t>
            </a: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prèvia justificació de causes mèdiques o de força major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, la Direcció docent de CUM LAUDE valorarà la </a:t>
            </a: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compensació mitjançant futurs cursos de preparació de processos selectius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Cap causa imputable a l’alumne donarà dret a la devolució de les quantitats abonades una vegada s’hagi accedit a la corresponent plataforma online 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on es pengin els materials de suport dels cursos. </a:t>
            </a: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En altres casos, CUM LAUDE podrà autoritzar excepcionalment la devolució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 </a:t>
            </a: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descomptant unes despeses de gestió de 50 euros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ca-ES" sz="3000" b="1" dirty="0">
                <a:solidFill>
                  <a:schemeClr val="tx1"/>
                </a:solidFill>
                <a:latin typeface="Corbel" panose="020B0503020204020204" pitchFamily="34" charset="0"/>
              </a:rPr>
              <a:t>En el cas d’haver optat pel pagament en dos terminis, l’impagament del segon termini o la sol·licitud de baixa del curs portarà com a conseqüència la baixa de l’alumne/a de la plataforma online del curs</a:t>
            </a:r>
            <a:r>
              <a:rPr lang="ca-ES" sz="3000" dirty="0">
                <a:solidFill>
                  <a:schemeClr val="tx1"/>
                </a:solidFill>
                <a:latin typeface="Corbel" panose="020B0503020204020204" pitchFamily="34" charset="0"/>
              </a:rPr>
              <a:t>, sigui quina sigui la modalitat d’aquest.</a:t>
            </a: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44278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AA88E38-AA48-C4D9-61EB-A7A8A9161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0128" y="486585"/>
            <a:ext cx="9189184" cy="1280890"/>
          </a:xfrm>
        </p:spPr>
        <p:txBody>
          <a:bodyPr>
            <a:noAutofit/>
          </a:bodyPr>
          <a:lstStyle/>
          <a:p>
            <a:pPr algn="ctr"/>
            <a:r>
              <a:rPr lang="es-ES" sz="4800" b="1" dirty="0">
                <a:latin typeface="Corbel" panose="020B0503020204020204" pitchFamily="34" charset="0"/>
              </a:rPr>
              <a:t>PROCEDIMENT </a:t>
            </a:r>
            <a:br>
              <a:rPr lang="es-ES" sz="4800" b="1" dirty="0">
                <a:latin typeface="Corbel" panose="020B0503020204020204" pitchFamily="34" charset="0"/>
              </a:rPr>
            </a:br>
            <a:r>
              <a:rPr lang="es-ES" sz="4800" b="1" dirty="0">
                <a:latin typeface="Corbel" panose="020B0503020204020204" pitchFamily="34" charset="0"/>
              </a:rPr>
              <a:t>D’INSCRIPCIÓ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B5843C1-0BE0-E8BC-FAD2-2AF7CC75F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36968" y="2143759"/>
            <a:ext cx="9334232" cy="413077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ca-ES" sz="4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800" b="1" dirty="0">
              <a:solidFill>
                <a:schemeClr val="accent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Per a obtenir més informació, per sol·licitar informació d’altres cursos, o per resoldre qualsevol dubte cal enviar un correu electrònic a:</a:t>
            </a:r>
          </a:p>
          <a:p>
            <a:pPr marL="0" indent="0" algn="ctr">
              <a:buNone/>
            </a:pPr>
            <a:endParaRPr lang="ca-ES" sz="8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2800" b="1" dirty="0">
                <a:solidFill>
                  <a:schemeClr val="tx1"/>
                </a:solidFill>
                <a:latin typeface="Corbel" panose="020B0503020204020204" pitchFamily="34" charset="0"/>
                <a:hlinkClick r:id="rId2"/>
              </a:rPr>
              <a:t>info@servicioscumlaude.com</a:t>
            </a:r>
            <a:endParaRPr lang="ca-ES" sz="28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8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Telèfon:  93.128.87.36</a:t>
            </a:r>
          </a:p>
          <a:p>
            <a:pPr marL="0" indent="0" algn="ctr">
              <a:buNone/>
            </a:pPr>
            <a:r>
              <a:rPr lang="ca-ES" sz="2400" b="1" noProof="1">
                <a:solidFill>
                  <a:schemeClr val="tx1"/>
                </a:solidFill>
                <a:latin typeface="Corbel" panose="020B0503020204020204" pitchFamily="34" charset="0"/>
              </a:rPr>
              <a:t>Whattsapp a</a:t>
            </a:r>
            <a:r>
              <a:rPr lang="ca-ES" sz="2400" b="1" dirty="0">
                <a:solidFill>
                  <a:schemeClr val="tx1"/>
                </a:solidFill>
                <a:latin typeface="Corbel" panose="020B0503020204020204" pitchFamily="34" charset="0"/>
              </a:rPr>
              <a:t>: 692.227.113 </a:t>
            </a:r>
            <a:r>
              <a:rPr lang="ca-ES" sz="1900" dirty="0">
                <a:solidFill>
                  <a:schemeClr val="tx1"/>
                </a:solidFill>
                <a:latin typeface="Corbel" panose="020B0503020204020204" pitchFamily="34" charset="0"/>
              </a:rPr>
              <a:t>(</a:t>
            </a:r>
            <a:r>
              <a:rPr lang="ca-ES" sz="1900">
                <a:solidFill>
                  <a:schemeClr val="tx1"/>
                </a:solidFill>
                <a:latin typeface="Corbel" panose="020B0503020204020204" pitchFamily="34" charset="0"/>
              </a:rPr>
              <a:t>es respondrà a </a:t>
            </a:r>
            <a:r>
              <a:rPr lang="ca-ES" sz="1900" dirty="0">
                <a:solidFill>
                  <a:schemeClr val="tx1"/>
                </a:solidFill>
                <a:latin typeface="Corbel" panose="020B0503020204020204" pitchFamily="34" charset="0"/>
              </a:rPr>
              <a:t>la màxima brevetat possible)</a:t>
            </a:r>
          </a:p>
          <a:p>
            <a:pPr marL="0" indent="0" algn="ctr">
              <a:buNone/>
            </a:pPr>
            <a:endParaRPr lang="ca-ES" sz="2400" b="1" dirty="0">
              <a:solidFill>
                <a:schemeClr val="tx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r>
              <a:rPr lang="ca-ES" sz="2000" dirty="0">
                <a:solidFill>
                  <a:schemeClr val="tx1"/>
                </a:solidFill>
                <a:latin typeface="Corbel" panose="020B0503020204020204" pitchFamily="34" charset="0"/>
              </a:rPr>
              <a:t>(</a:t>
            </a:r>
            <a:r>
              <a:rPr lang="ca-ES" sz="2000" b="1" dirty="0">
                <a:solidFill>
                  <a:schemeClr val="tx1"/>
                </a:solidFill>
                <a:latin typeface="Corbel" panose="020B0503020204020204" pitchFamily="34" charset="0"/>
              </a:rPr>
              <a:t>Atenció presencial </a:t>
            </a:r>
            <a:r>
              <a:rPr lang="ca-ES" sz="2000" dirty="0">
                <a:solidFill>
                  <a:schemeClr val="tx1"/>
                </a:solidFill>
                <a:latin typeface="Corbel" panose="020B0503020204020204" pitchFamily="34" charset="0"/>
              </a:rPr>
              <a:t>amb cita prèvia, sol·licitada per correu electrònic)</a:t>
            </a:r>
          </a:p>
          <a:p>
            <a:pPr marL="0" indent="0" algn="ctr">
              <a:buNone/>
            </a:pPr>
            <a:endParaRPr lang="ca-ES" sz="2000" b="1" dirty="0">
              <a:solidFill>
                <a:schemeClr val="accent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b="1" dirty="0">
              <a:solidFill>
                <a:schemeClr val="accent1"/>
              </a:solidFill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11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800" dirty="0">
              <a:latin typeface="Corbel" panose="020B0503020204020204" pitchFamily="34" charset="0"/>
            </a:endParaRPr>
          </a:p>
          <a:p>
            <a:pPr marL="0" indent="0" algn="ctr">
              <a:buNone/>
            </a:pPr>
            <a:endParaRPr lang="ca-ES" sz="2000" dirty="0">
              <a:latin typeface="Corbel" panose="020B0503020204020204" pitchFamily="34" charset="0"/>
            </a:endParaRPr>
          </a:p>
        </p:txBody>
      </p:sp>
      <p:pic>
        <p:nvPicPr>
          <p:cNvPr id="4" name="Imatge 1">
            <a:extLst>
              <a:ext uri="{FF2B5EF4-FFF2-40B4-BE49-F238E27FC236}">
                <a16:creationId xmlns:a16="http://schemas.microsoft.com/office/drawing/2014/main" id="{4F7275EF-1EE2-4942-B34D-EFB070C4E736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5200" y="583470"/>
            <a:ext cx="1097280" cy="10871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38550902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4334</TotalTime>
  <Words>603</Words>
  <Application>Microsoft Office PowerPoint</Application>
  <PresentationFormat>Panorámica</PresentationFormat>
  <Paragraphs>73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Corbel</vt:lpstr>
      <vt:lpstr>Wingdings 3</vt:lpstr>
      <vt:lpstr>Espiral</vt:lpstr>
      <vt:lpstr>PROCEDIMENT  D’INSCRIPCIÓ</vt:lpstr>
      <vt:lpstr>PROCEDIMENT  D’INSCRIPCIÓ</vt:lpstr>
      <vt:lpstr>PROCEDIMENT  D’INSCRIPCIÓ</vt:lpstr>
      <vt:lpstr>PROCEDIMENT  D’INSCRIPCIÓ</vt:lpstr>
      <vt:lpstr>PROCEDIMENT  D’INSCRIPCIÓ</vt:lpstr>
      <vt:lpstr>PROCEDIMENT  D’INSCRIPCIÓ</vt:lpstr>
      <vt:lpstr>PROCEDIMENT  D’INSCRIPCIÓ</vt:lpstr>
      <vt:lpstr>PROCEDIMENT  D’INSCRIPCIÓ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SILENCI ADMINISTRATIU</dc:title>
  <dc:creator>Javier Jiménez Pérez</dc:creator>
  <cp:lastModifiedBy>Javier Jiménez Pérez</cp:lastModifiedBy>
  <cp:revision>85</cp:revision>
  <dcterms:created xsi:type="dcterms:W3CDTF">2020-04-21T08:52:19Z</dcterms:created>
  <dcterms:modified xsi:type="dcterms:W3CDTF">2023-08-29T11:39:15Z</dcterms:modified>
</cp:coreProperties>
</file>